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1" r:id="rId4"/>
    <p:sldId id="278" r:id="rId5"/>
    <p:sldId id="265" r:id="rId6"/>
    <p:sldId id="269" r:id="rId7"/>
    <p:sldId id="273" r:id="rId8"/>
    <p:sldId id="275" r:id="rId9"/>
    <p:sldId id="268" r:id="rId10"/>
    <p:sldId id="276" r:id="rId11"/>
    <p:sldId id="261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iman kaur" initials="Tk" lastIdx="1" clrIdx="0">
    <p:extLst>
      <p:ext uri="{19B8F6BF-5375-455C-9EA6-DF929625EA0E}">
        <p15:presenceInfo xmlns:p15="http://schemas.microsoft.com/office/powerpoint/2012/main" userId="4b5f913237768f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D9C688-C1C0-40C4-843B-13434EA722D2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4846136-3E11-448C-8C86-304689BB1C6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Source dataset with labels and Target dataset without labels. </a:t>
          </a:r>
        </a:p>
      </dgm:t>
    </dgm:pt>
    <dgm:pt modelId="{25E81F56-D60E-4C7D-A722-539180412CDA}" type="parTrans" cxnId="{DCF0EEDB-CB8C-4EBB-8134-1BEFFC25EBE1}">
      <dgm:prSet/>
      <dgm:spPr/>
      <dgm:t>
        <a:bodyPr/>
        <a:lstStyle/>
        <a:p>
          <a:endParaRPr lang="en-US"/>
        </a:p>
      </dgm:t>
    </dgm:pt>
    <dgm:pt modelId="{4655428D-F67F-4E6E-AAC3-6D8F7008F9B6}" type="sibTrans" cxnId="{DCF0EEDB-CB8C-4EBB-8134-1BEFFC25EBE1}">
      <dgm:prSet/>
      <dgm:spPr/>
      <dgm:t>
        <a:bodyPr/>
        <a:lstStyle/>
        <a:p>
          <a:endParaRPr lang="en-US"/>
        </a:p>
      </dgm:t>
    </dgm:pt>
    <dgm:pt modelId="{595F814A-EB1E-4461-88CC-31389EF4019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Unsupervised domain adaptation approach.</a:t>
          </a:r>
        </a:p>
      </dgm:t>
    </dgm:pt>
    <dgm:pt modelId="{46601582-35E1-47CC-B509-C590C14DA088}" type="parTrans" cxnId="{700A6929-F823-4953-A202-EFF7993BBE8E}">
      <dgm:prSet/>
      <dgm:spPr/>
      <dgm:t>
        <a:bodyPr/>
        <a:lstStyle/>
        <a:p>
          <a:endParaRPr lang="en-US"/>
        </a:p>
      </dgm:t>
    </dgm:pt>
    <dgm:pt modelId="{82BFC69E-1A27-44B5-B664-3DFA0B9895E2}" type="sibTrans" cxnId="{700A6929-F823-4953-A202-EFF7993BBE8E}">
      <dgm:prSet/>
      <dgm:spPr/>
      <dgm:t>
        <a:bodyPr/>
        <a:lstStyle/>
        <a:p>
          <a:endParaRPr lang="en-US"/>
        </a:p>
      </dgm:t>
    </dgm:pt>
    <dgm:pt modelId="{24CA81EA-9171-4EE0-98A4-1DA5232F91E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Make the network learn feature representation of input image and use that information to reconstruct same image. </a:t>
          </a:r>
        </a:p>
      </dgm:t>
    </dgm:pt>
    <dgm:pt modelId="{5FD96691-3694-4488-B880-F720DC724151}" type="parTrans" cxnId="{B6AE76C2-E738-4524-8D52-0FF155F99BA0}">
      <dgm:prSet/>
      <dgm:spPr/>
      <dgm:t>
        <a:bodyPr/>
        <a:lstStyle/>
        <a:p>
          <a:endParaRPr lang="en-US"/>
        </a:p>
      </dgm:t>
    </dgm:pt>
    <dgm:pt modelId="{25B78B78-ABAB-46FF-A409-AF041679F220}" type="sibTrans" cxnId="{B6AE76C2-E738-4524-8D52-0FF155F99BA0}">
      <dgm:prSet/>
      <dgm:spPr/>
      <dgm:t>
        <a:bodyPr/>
        <a:lstStyle/>
        <a:p>
          <a:endParaRPr lang="en-US"/>
        </a:p>
      </dgm:t>
    </dgm:pt>
    <dgm:pt modelId="{30E6CEA8-0E92-4A7C-BEB1-C226A93825C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Next impose domain alignment by forcing the network to learn features such that source features produce target like images when passed to the reconstruction module and vice-versa.</a:t>
          </a:r>
        </a:p>
      </dgm:t>
    </dgm:pt>
    <dgm:pt modelId="{69190059-5B16-43C1-9C8C-BA456D69E2C2}" type="parTrans" cxnId="{23F32F03-B47E-4923-86B0-6677A17785BF}">
      <dgm:prSet/>
      <dgm:spPr/>
      <dgm:t>
        <a:bodyPr/>
        <a:lstStyle/>
        <a:p>
          <a:endParaRPr lang="en-US"/>
        </a:p>
      </dgm:t>
    </dgm:pt>
    <dgm:pt modelId="{0E0B4E9E-E7BC-47C8-9967-EB6573643631}" type="sibTrans" cxnId="{23F32F03-B47E-4923-86B0-6677A17785BF}">
      <dgm:prSet/>
      <dgm:spPr/>
      <dgm:t>
        <a:bodyPr/>
        <a:lstStyle/>
        <a:p>
          <a:endParaRPr lang="en-US"/>
        </a:p>
      </dgm:t>
    </dgm:pt>
    <dgm:pt modelId="{778A726C-48D1-46A1-80DD-B8D1D986650B}" type="pres">
      <dgm:prSet presAssocID="{52D9C688-C1C0-40C4-843B-13434EA722D2}" presName="root" presStyleCnt="0">
        <dgm:presLayoutVars>
          <dgm:dir/>
          <dgm:resizeHandles val="exact"/>
        </dgm:presLayoutVars>
      </dgm:prSet>
      <dgm:spPr/>
    </dgm:pt>
    <dgm:pt modelId="{48E54C7B-99D5-4F61-A4AC-506A9B99280A}" type="pres">
      <dgm:prSet presAssocID="{44846136-3E11-448C-8C86-304689BB1C62}" presName="compNode" presStyleCnt="0"/>
      <dgm:spPr/>
    </dgm:pt>
    <dgm:pt modelId="{D43726DA-1E7A-4E50-97A8-FF1100D8DF08}" type="pres">
      <dgm:prSet presAssocID="{44846136-3E11-448C-8C86-304689BB1C62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70BB01E6-D7A0-475B-BC34-CB9BB4710AA3}" type="pres">
      <dgm:prSet presAssocID="{44846136-3E11-448C-8C86-304689BB1C6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EDCE9CDD-EAA5-4234-B6D0-98D77E0E6A96}" type="pres">
      <dgm:prSet presAssocID="{44846136-3E11-448C-8C86-304689BB1C62}" presName="spaceRect" presStyleCnt="0"/>
      <dgm:spPr/>
    </dgm:pt>
    <dgm:pt modelId="{F69E848F-3FDC-46F3-9EA3-EAC059FF3AFC}" type="pres">
      <dgm:prSet presAssocID="{44846136-3E11-448C-8C86-304689BB1C62}" presName="textRect" presStyleLbl="revTx" presStyleIdx="0" presStyleCnt="4">
        <dgm:presLayoutVars>
          <dgm:chMax val="1"/>
          <dgm:chPref val="1"/>
        </dgm:presLayoutVars>
      </dgm:prSet>
      <dgm:spPr/>
    </dgm:pt>
    <dgm:pt modelId="{807D1177-A7A4-4507-80E2-6CBF1731EA9C}" type="pres">
      <dgm:prSet presAssocID="{4655428D-F67F-4E6E-AAC3-6D8F7008F9B6}" presName="sibTrans" presStyleCnt="0"/>
      <dgm:spPr/>
    </dgm:pt>
    <dgm:pt modelId="{2640F639-2A23-430D-AA59-CBB260696A18}" type="pres">
      <dgm:prSet presAssocID="{595F814A-EB1E-4461-88CC-31389EF4019C}" presName="compNode" presStyleCnt="0"/>
      <dgm:spPr/>
    </dgm:pt>
    <dgm:pt modelId="{AEDB4B09-FC9D-40E8-B89F-A718461780FF}" type="pres">
      <dgm:prSet presAssocID="{595F814A-EB1E-4461-88CC-31389EF4019C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3FE9AE39-A0C5-451B-9CAF-29CFE93FC0EF}" type="pres">
      <dgm:prSet presAssocID="{595F814A-EB1E-4461-88CC-31389EF4019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3115D15F-5C37-483C-93C1-E32F47BC0F8F}" type="pres">
      <dgm:prSet presAssocID="{595F814A-EB1E-4461-88CC-31389EF4019C}" presName="spaceRect" presStyleCnt="0"/>
      <dgm:spPr/>
    </dgm:pt>
    <dgm:pt modelId="{32B7F2C5-56B8-47E5-A141-EEA26277145F}" type="pres">
      <dgm:prSet presAssocID="{595F814A-EB1E-4461-88CC-31389EF4019C}" presName="textRect" presStyleLbl="revTx" presStyleIdx="1" presStyleCnt="4">
        <dgm:presLayoutVars>
          <dgm:chMax val="1"/>
          <dgm:chPref val="1"/>
        </dgm:presLayoutVars>
      </dgm:prSet>
      <dgm:spPr/>
    </dgm:pt>
    <dgm:pt modelId="{56CA95E9-EF08-43C0-B60A-A4A77383F03F}" type="pres">
      <dgm:prSet presAssocID="{82BFC69E-1A27-44B5-B664-3DFA0B9895E2}" presName="sibTrans" presStyleCnt="0"/>
      <dgm:spPr/>
    </dgm:pt>
    <dgm:pt modelId="{4B42BAD2-0AE6-4AB9-94A7-E8B04E1B59BC}" type="pres">
      <dgm:prSet presAssocID="{24CA81EA-9171-4EE0-98A4-1DA5232F91ED}" presName="compNode" presStyleCnt="0"/>
      <dgm:spPr/>
    </dgm:pt>
    <dgm:pt modelId="{84C247AE-165E-449E-947A-C30562AEFCAA}" type="pres">
      <dgm:prSet presAssocID="{24CA81EA-9171-4EE0-98A4-1DA5232F91ED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C99E3CF7-F995-4D29-ADF4-680569A2E298}" type="pres">
      <dgm:prSet presAssocID="{24CA81EA-9171-4EE0-98A4-1DA5232F91E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EF6E4D34-D175-43EA-8E41-54408E2695F2}" type="pres">
      <dgm:prSet presAssocID="{24CA81EA-9171-4EE0-98A4-1DA5232F91ED}" presName="spaceRect" presStyleCnt="0"/>
      <dgm:spPr/>
    </dgm:pt>
    <dgm:pt modelId="{11A46B8D-141B-4D3C-BE09-99DF47C7E564}" type="pres">
      <dgm:prSet presAssocID="{24CA81EA-9171-4EE0-98A4-1DA5232F91ED}" presName="textRect" presStyleLbl="revTx" presStyleIdx="2" presStyleCnt="4">
        <dgm:presLayoutVars>
          <dgm:chMax val="1"/>
          <dgm:chPref val="1"/>
        </dgm:presLayoutVars>
      </dgm:prSet>
      <dgm:spPr/>
    </dgm:pt>
    <dgm:pt modelId="{98AD90DA-208E-45A2-B1D3-DCD4A125A51B}" type="pres">
      <dgm:prSet presAssocID="{25B78B78-ABAB-46FF-A409-AF041679F220}" presName="sibTrans" presStyleCnt="0"/>
      <dgm:spPr/>
    </dgm:pt>
    <dgm:pt modelId="{C25F59C6-3F22-478D-8E07-068A014D3612}" type="pres">
      <dgm:prSet presAssocID="{30E6CEA8-0E92-4A7C-BEB1-C226A93825C1}" presName="compNode" presStyleCnt="0"/>
      <dgm:spPr/>
    </dgm:pt>
    <dgm:pt modelId="{B9842B6A-BC47-4A10-BD2F-BCE14F578F86}" type="pres">
      <dgm:prSet presAssocID="{30E6CEA8-0E92-4A7C-BEB1-C226A93825C1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62E2C930-91F1-474E-BFF0-2E883929E570}" type="pres">
      <dgm:prSet presAssocID="{30E6CEA8-0E92-4A7C-BEB1-C226A93825C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nsfer"/>
        </a:ext>
      </dgm:extLst>
    </dgm:pt>
    <dgm:pt modelId="{6FE6800F-588D-4A76-905D-2FD9D3B3ED43}" type="pres">
      <dgm:prSet presAssocID="{30E6CEA8-0E92-4A7C-BEB1-C226A93825C1}" presName="spaceRect" presStyleCnt="0"/>
      <dgm:spPr/>
    </dgm:pt>
    <dgm:pt modelId="{64B4D745-2AF1-4FF2-8F55-C6674BB96445}" type="pres">
      <dgm:prSet presAssocID="{30E6CEA8-0E92-4A7C-BEB1-C226A93825C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3F32F03-B47E-4923-86B0-6677A17785BF}" srcId="{52D9C688-C1C0-40C4-843B-13434EA722D2}" destId="{30E6CEA8-0E92-4A7C-BEB1-C226A93825C1}" srcOrd="3" destOrd="0" parTransId="{69190059-5B16-43C1-9C8C-BA456D69E2C2}" sibTransId="{0E0B4E9E-E7BC-47C8-9967-EB6573643631}"/>
    <dgm:cxn modelId="{700A6929-F823-4953-A202-EFF7993BBE8E}" srcId="{52D9C688-C1C0-40C4-843B-13434EA722D2}" destId="{595F814A-EB1E-4461-88CC-31389EF4019C}" srcOrd="1" destOrd="0" parTransId="{46601582-35E1-47CC-B509-C590C14DA088}" sibTransId="{82BFC69E-1A27-44B5-B664-3DFA0B9895E2}"/>
    <dgm:cxn modelId="{47208646-2316-454A-9A84-DB5B54A1956F}" type="presOf" srcId="{595F814A-EB1E-4461-88CC-31389EF4019C}" destId="{32B7F2C5-56B8-47E5-A141-EEA26277145F}" srcOrd="0" destOrd="0" presId="urn:microsoft.com/office/officeart/2018/5/layout/IconLeafLabelList"/>
    <dgm:cxn modelId="{26949B66-B931-4D09-BEF5-DEE0851F2D07}" type="presOf" srcId="{30E6CEA8-0E92-4A7C-BEB1-C226A93825C1}" destId="{64B4D745-2AF1-4FF2-8F55-C6674BB96445}" srcOrd="0" destOrd="0" presId="urn:microsoft.com/office/officeart/2018/5/layout/IconLeafLabelList"/>
    <dgm:cxn modelId="{F5F34D9A-69D1-48F6-AF26-A7A3D29B8235}" type="presOf" srcId="{52D9C688-C1C0-40C4-843B-13434EA722D2}" destId="{778A726C-48D1-46A1-80DD-B8D1D986650B}" srcOrd="0" destOrd="0" presId="urn:microsoft.com/office/officeart/2018/5/layout/IconLeafLabelList"/>
    <dgm:cxn modelId="{63DD60B1-1079-4A5B-9C9D-E522F79AD0C0}" type="presOf" srcId="{44846136-3E11-448C-8C86-304689BB1C62}" destId="{F69E848F-3FDC-46F3-9EA3-EAC059FF3AFC}" srcOrd="0" destOrd="0" presId="urn:microsoft.com/office/officeart/2018/5/layout/IconLeafLabelList"/>
    <dgm:cxn modelId="{0C8E2FB8-D2A5-4B45-BF1C-E4172D61D62F}" type="presOf" srcId="{24CA81EA-9171-4EE0-98A4-1DA5232F91ED}" destId="{11A46B8D-141B-4D3C-BE09-99DF47C7E564}" srcOrd="0" destOrd="0" presId="urn:microsoft.com/office/officeart/2018/5/layout/IconLeafLabelList"/>
    <dgm:cxn modelId="{B6AE76C2-E738-4524-8D52-0FF155F99BA0}" srcId="{52D9C688-C1C0-40C4-843B-13434EA722D2}" destId="{24CA81EA-9171-4EE0-98A4-1DA5232F91ED}" srcOrd="2" destOrd="0" parTransId="{5FD96691-3694-4488-B880-F720DC724151}" sibTransId="{25B78B78-ABAB-46FF-A409-AF041679F220}"/>
    <dgm:cxn modelId="{DCF0EEDB-CB8C-4EBB-8134-1BEFFC25EBE1}" srcId="{52D9C688-C1C0-40C4-843B-13434EA722D2}" destId="{44846136-3E11-448C-8C86-304689BB1C62}" srcOrd="0" destOrd="0" parTransId="{25E81F56-D60E-4C7D-A722-539180412CDA}" sibTransId="{4655428D-F67F-4E6E-AAC3-6D8F7008F9B6}"/>
    <dgm:cxn modelId="{6FFFDE02-F70E-4B0D-A195-AF8D2FB635D4}" type="presParOf" srcId="{778A726C-48D1-46A1-80DD-B8D1D986650B}" destId="{48E54C7B-99D5-4F61-A4AC-506A9B99280A}" srcOrd="0" destOrd="0" presId="urn:microsoft.com/office/officeart/2018/5/layout/IconLeafLabelList"/>
    <dgm:cxn modelId="{1524FC38-C69D-4BC1-AAB4-BC15F89CB565}" type="presParOf" srcId="{48E54C7B-99D5-4F61-A4AC-506A9B99280A}" destId="{D43726DA-1E7A-4E50-97A8-FF1100D8DF08}" srcOrd="0" destOrd="0" presId="urn:microsoft.com/office/officeart/2018/5/layout/IconLeafLabelList"/>
    <dgm:cxn modelId="{62206CD4-28DA-48BF-97C2-6BB9B4A7F684}" type="presParOf" srcId="{48E54C7B-99D5-4F61-A4AC-506A9B99280A}" destId="{70BB01E6-D7A0-475B-BC34-CB9BB4710AA3}" srcOrd="1" destOrd="0" presId="urn:microsoft.com/office/officeart/2018/5/layout/IconLeafLabelList"/>
    <dgm:cxn modelId="{6C8DDBFB-71A4-4749-9E0E-0F7835229BA8}" type="presParOf" srcId="{48E54C7B-99D5-4F61-A4AC-506A9B99280A}" destId="{EDCE9CDD-EAA5-4234-B6D0-98D77E0E6A96}" srcOrd="2" destOrd="0" presId="urn:microsoft.com/office/officeart/2018/5/layout/IconLeafLabelList"/>
    <dgm:cxn modelId="{304A8BB3-6C9C-4C8C-8DBF-BA7565CE74DB}" type="presParOf" srcId="{48E54C7B-99D5-4F61-A4AC-506A9B99280A}" destId="{F69E848F-3FDC-46F3-9EA3-EAC059FF3AFC}" srcOrd="3" destOrd="0" presId="urn:microsoft.com/office/officeart/2018/5/layout/IconLeafLabelList"/>
    <dgm:cxn modelId="{BE819551-CA43-4FD1-8FF0-5EC934F2F827}" type="presParOf" srcId="{778A726C-48D1-46A1-80DD-B8D1D986650B}" destId="{807D1177-A7A4-4507-80E2-6CBF1731EA9C}" srcOrd="1" destOrd="0" presId="urn:microsoft.com/office/officeart/2018/5/layout/IconLeafLabelList"/>
    <dgm:cxn modelId="{E69FC3DD-D42D-4E43-A31B-81BA588B0E78}" type="presParOf" srcId="{778A726C-48D1-46A1-80DD-B8D1D986650B}" destId="{2640F639-2A23-430D-AA59-CBB260696A18}" srcOrd="2" destOrd="0" presId="urn:microsoft.com/office/officeart/2018/5/layout/IconLeafLabelList"/>
    <dgm:cxn modelId="{29F7441A-7F33-4AA5-9547-C4F06605ADF8}" type="presParOf" srcId="{2640F639-2A23-430D-AA59-CBB260696A18}" destId="{AEDB4B09-FC9D-40E8-B89F-A718461780FF}" srcOrd="0" destOrd="0" presId="urn:microsoft.com/office/officeart/2018/5/layout/IconLeafLabelList"/>
    <dgm:cxn modelId="{FBA88AA3-4133-4581-90DF-F00F1E5A4627}" type="presParOf" srcId="{2640F639-2A23-430D-AA59-CBB260696A18}" destId="{3FE9AE39-A0C5-451B-9CAF-29CFE93FC0EF}" srcOrd="1" destOrd="0" presId="urn:microsoft.com/office/officeart/2018/5/layout/IconLeafLabelList"/>
    <dgm:cxn modelId="{5B4CC003-87EF-44C2-A316-82FC2BD3D726}" type="presParOf" srcId="{2640F639-2A23-430D-AA59-CBB260696A18}" destId="{3115D15F-5C37-483C-93C1-E32F47BC0F8F}" srcOrd="2" destOrd="0" presId="urn:microsoft.com/office/officeart/2018/5/layout/IconLeafLabelList"/>
    <dgm:cxn modelId="{A7F3617B-A281-4302-A854-FF1C38249FD7}" type="presParOf" srcId="{2640F639-2A23-430D-AA59-CBB260696A18}" destId="{32B7F2C5-56B8-47E5-A141-EEA26277145F}" srcOrd="3" destOrd="0" presId="urn:microsoft.com/office/officeart/2018/5/layout/IconLeafLabelList"/>
    <dgm:cxn modelId="{A354F017-F292-4D61-8BDD-4958F92F1B8A}" type="presParOf" srcId="{778A726C-48D1-46A1-80DD-B8D1D986650B}" destId="{56CA95E9-EF08-43C0-B60A-A4A77383F03F}" srcOrd="3" destOrd="0" presId="urn:microsoft.com/office/officeart/2018/5/layout/IconLeafLabelList"/>
    <dgm:cxn modelId="{710395F4-30CA-4783-971D-82E46A830BBB}" type="presParOf" srcId="{778A726C-48D1-46A1-80DD-B8D1D986650B}" destId="{4B42BAD2-0AE6-4AB9-94A7-E8B04E1B59BC}" srcOrd="4" destOrd="0" presId="urn:microsoft.com/office/officeart/2018/5/layout/IconLeafLabelList"/>
    <dgm:cxn modelId="{B6DCBD8F-617B-4555-8D93-7DE91E2DDC47}" type="presParOf" srcId="{4B42BAD2-0AE6-4AB9-94A7-E8B04E1B59BC}" destId="{84C247AE-165E-449E-947A-C30562AEFCAA}" srcOrd="0" destOrd="0" presId="urn:microsoft.com/office/officeart/2018/5/layout/IconLeafLabelList"/>
    <dgm:cxn modelId="{ED66635D-E5E3-433C-98C4-DCC1D6DB4721}" type="presParOf" srcId="{4B42BAD2-0AE6-4AB9-94A7-E8B04E1B59BC}" destId="{C99E3CF7-F995-4D29-ADF4-680569A2E298}" srcOrd="1" destOrd="0" presId="urn:microsoft.com/office/officeart/2018/5/layout/IconLeafLabelList"/>
    <dgm:cxn modelId="{0ABDC56F-ED98-4A81-9680-0DFE6CE5406A}" type="presParOf" srcId="{4B42BAD2-0AE6-4AB9-94A7-E8B04E1B59BC}" destId="{EF6E4D34-D175-43EA-8E41-54408E2695F2}" srcOrd="2" destOrd="0" presId="urn:microsoft.com/office/officeart/2018/5/layout/IconLeafLabelList"/>
    <dgm:cxn modelId="{55F54E92-882F-4682-8C30-433238458A75}" type="presParOf" srcId="{4B42BAD2-0AE6-4AB9-94A7-E8B04E1B59BC}" destId="{11A46B8D-141B-4D3C-BE09-99DF47C7E564}" srcOrd="3" destOrd="0" presId="urn:microsoft.com/office/officeart/2018/5/layout/IconLeafLabelList"/>
    <dgm:cxn modelId="{9B02C738-FC7B-4D8A-8F3E-C40252F61669}" type="presParOf" srcId="{778A726C-48D1-46A1-80DD-B8D1D986650B}" destId="{98AD90DA-208E-45A2-B1D3-DCD4A125A51B}" srcOrd="5" destOrd="0" presId="urn:microsoft.com/office/officeart/2018/5/layout/IconLeafLabelList"/>
    <dgm:cxn modelId="{AB740D23-7D9F-4513-A738-0B45638A42B3}" type="presParOf" srcId="{778A726C-48D1-46A1-80DD-B8D1D986650B}" destId="{C25F59C6-3F22-478D-8E07-068A014D3612}" srcOrd="6" destOrd="0" presId="urn:microsoft.com/office/officeart/2018/5/layout/IconLeafLabelList"/>
    <dgm:cxn modelId="{D808D356-6938-4DD6-A16B-D7B71498B188}" type="presParOf" srcId="{C25F59C6-3F22-478D-8E07-068A014D3612}" destId="{B9842B6A-BC47-4A10-BD2F-BCE14F578F86}" srcOrd="0" destOrd="0" presId="urn:microsoft.com/office/officeart/2018/5/layout/IconLeafLabelList"/>
    <dgm:cxn modelId="{B48D5792-4795-48AE-BAFF-5233615A5EFF}" type="presParOf" srcId="{C25F59C6-3F22-478D-8E07-068A014D3612}" destId="{62E2C930-91F1-474E-BFF0-2E883929E570}" srcOrd="1" destOrd="0" presId="urn:microsoft.com/office/officeart/2018/5/layout/IconLeafLabelList"/>
    <dgm:cxn modelId="{32EB3116-E155-4BEC-8397-7BDB75BA67ED}" type="presParOf" srcId="{C25F59C6-3F22-478D-8E07-068A014D3612}" destId="{6FE6800F-588D-4A76-905D-2FD9D3B3ED43}" srcOrd="2" destOrd="0" presId="urn:microsoft.com/office/officeart/2018/5/layout/IconLeafLabelList"/>
    <dgm:cxn modelId="{EC4E8446-16A2-4458-ABAA-A4079751072E}" type="presParOf" srcId="{C25F59C6-3F22-478D-8E07-068A014D3612}" destId="{64B4D745-2AF1-4FF2-8F55-C6674BB96445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6CE936-044E-483F-8E22-E866B23314EB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F88FC02-A71A-443C-847A-B2E794CB27A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Addressed the problem of  performing semantic  segmentation across different domain.</a:t>
          </a:r>
        </a:p>
      </dgm:t>
    </dgm:pt>
    <dgm:pt modelId="{AC721F7F-C224-476A-84FE-4C606B2C84F9}" type="parTrans" cxnId="{6D4B546C-9D59-46F2-BC3F-0F94B3F30BFF}">
      <dgm:prSet/>
      <dgm:spPr/>
      <dgm:t>
        <a:bodyPr/>
        <a:lstStyle/>
        <a:p>
          <a:endParaRPr lang="en-US"/>
        </a:p>
      </dgm:t>
    </dgm:pt>
    <dgm:pt modelId="{D6017EF6-A032-442E-9E1E-ED7AE490C4AF}" type="sibTrans" cxnId="{6D4B546C-9D59-46F2-BC3F-0F94B3F30BFF}">
      <dgm:prSet/>
      <dgm:spPr/>
      <dgm:t>
        <a:bodyPr/>
        <a:lstStyle/>
        <a:p>
          <a:endParaRPr lang="en-US"/>
        </a:p>
      </dgm:t>
    </dgm:pt>
    <dgm:pt modelId="{58E9C0F9-1170-442C-B60A-CB395FA54D4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Proposed approach reclines on adversarial approach.</a:t>
          </a:r>
        </a:p>
      </dgm:t>
    </dgm:pt>
    <dgm:pt modelId="{1D992244-80DE-45CC-BE7A-41B72F955565}" type="parTrans" cxnId="{AFC8C58D-1E61-4D91-B4FB-7B4C5BE15738}">
      <dgm:prSet/>
      <dgm:spPr/>
      <dgm:t>
        <a:bodyPr/>
        <a:lstStyle/>
        <a:p>
          <a:endParaRPr lang="en-US"/>
        </a:p>
      </dgm:t>
    </dgm:pt>
    <dgm:pt modelId="{3D69D0D5-9D73-4364-8C66-BD0C58C7262A}" type="sibTrans" cxnId="{AFC8C58D-1E61-4D91-B4FB-7B4C5BE15738}">
      <dgm:prSet/>
      <dgm:spPr/>
      <dgm:t>
        <a:bodyPr/>
        <a:lstStyle/>
        <a:p>
          <a:endParaRPr lang="en-US"/>
        </a:p>
      </dgm:t>
    </dgm:pt>
    <dgm:pt modelId="{4059924F-2BEB-4658-AEEE-C3A8DF50B6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Transfers the information of target distribution to learned embedding using generator-discriminator pair.</a:t>
          </a:r>
        </a:p>
      </dgm:t>
    </dgm:pt>
    <dgm:pt modelId="{27B403E3-FA42-4626-BC0E-49258AC5A9B3}" type="parTrans" cxnId="{522F1887-6686-4718-BD60-B25F8F2255C4}">
      <dgm:prSet/>
      <dgm:spPr/>
      <dgm:t>
        <a:bodyPr/>
        <a:lstStyle/>
        <a:p>
          <a:endParaRPr lang="en-US"/>
        </a:p>
      </dgm:t>
    </dgm:pt>
    <dgm:pt modelId="{56F4130B-FB1B-413B-B9BA-8EFF8FEFA506}" type="sibTrans" cxnId="{522F1887-6686-4718-BD60-B25F8F2255C4}">
      <dgm:prSet/>
      <dgm:spPr/>
      <dgm:t>
        <a:bodyPr/>
        <a:lstStyle/>
        <a:p>
          <a:endParaRPr lang="en-US"/>
        </a:p>
      </dgm:t>
    </dgm:pt>
    <dgm:pt modelId="{70067AE7-178C-42F6-92C5-1A3460A6BB5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Extend approach over temporal inputs such as videos across different domains.</a:t>
          </a:r>
        </a:p>
      </dgm:t>
    </dgm:pt>
    <dgm:pt modelId="{C6F29287-26E0-4279-9835-F218C6BEAFE3}" type="parTrans" cxnId="{A3D06977-B9FC-4FAC-A735-45576F97FF4F}">
      <dgm:prSet/>
      <dgm:spPr/>
      <dgm:t>
        <a:bodyPr/>
        <a:lstStyle/>
        <a:p>
          <a:endParaRPr lang="en-US"/>
        </a:p>
      </dgm:t>
    </dgm:pt>
    <dgm:pt modelId="{BD8358CD-65B0-4FF1-ABA1-F99432BEF779}" type="sibTrans" cxnId="{A3D06977-B9FC-4FAC-A735-45576F97FF4F}">
      <dgm:prSet/>
      <dgm:spPr/>
      <dgm:t>
        <a:bodyPr/>
        <a:lstStyle/>
        <a:p>
          <a:endParaRPr lang="en-US"/>
        </a:p>
      </dgm:t>
    </dgm:pt>
    <dgm:pt modelId="{D96E11D7-B1EC-4AD4-A890-D04A8CD44E42}" type="pres">
      <dgm:prSet presAssocID="{CD6CE936-044E-483F-8E22-E866B23314EB}" presName="vert0" presStyleCnt="0">
        <dgm:presLayoutVars>
          <dgm:dir/>
          <dgm:animOne val="branch"/>
          <dgm:animLvl val="lvl"/>
        </dgm:presLayoutVars>
      </dgm:prSet>
      <dgm:spPr/>
    </dgm:pt>
    <dgm:pt modelId="{BDD89955-3C7C-4561-801B-23CFD4D7CCE7}" type="pres">
      <dgm:prSet presAssocID="{0F88FC02-A71A-443C-847A-B2E794CB27AD}" presName="thickLine" presStyleLbl="alignNode1" presStyleIdx="0" presStyleCnt="4"/>
      <dgm:spPr/>
    </dgm:pt>
    <dgm:pt modelId="{315FEC0E-971C-4678-993A-5FC9A35D1FAD}" type="pres">
      <dgm:prSet presAssocID="{0F88FC02-A71A-443C-847A-B2E794CB27AD}" presName="horz1" presStyleCnt="0"/>
      <dgm:spPr/>
    </dgm:pt>
    <dgm:pt modelId="{601B09D4-DB0B-477A-8B8C-D4872D287596}" type="pres">
      <dgm:prSet presAssocID="{0F88FC02-A71A-443C-847A-B2E794CB27AD}" presName="tx1" presStyleLbl="revTx" presStyleIdx="0" presStyleCnt="4"/>
      <dgm:spPr/>
    </dgm:pt>
    <dgm:pt modelId="{4E40A39C-493B-4C25-A910-F5D705C91B76}" type="pres">
      <dgm:prSet presAssocID="{0F88FC02-A71A-443C-847A-B2E794CB27AD}" presName="vert1" presStyleCnt="0"/>
      <dgm:spPr/>
    </dgm:pt>
    <dgm:pt modelId="{AF4DBCA4-7E5A-4904-BAAB-B64F135AE7C3}" type="pres">
      <dgm:prSet presAssocID="{58E9C0F9-1170-442C-B60A-CB395FA54D4D}" presName="thickLine" presStyleLbl="alignNode1" presStyleIdx="1" presStyleCnt="4"/>
      <dgm:spPr/>
    </dgm:pt>
    <dgm:pt modelId="{E2ADE51B-94C8-4D33-8365-07D0F93ED0C7}" type="pres">
      <dgm:prSet presAssocID="{58E9C0F9-1170-442C-B60A-CB395FA54D4D}" presName="horz1" presStyleCnt="0"/>
      <dgm:spPr/>
    </dgm:pt>
    <dgm:pt modelId="{1A1D956F-E8FC-481D-8D33-0CEEBD88C655}" type="pres">
      <dgm:prSet presAssocID="{58E9C0F9-1170-442C-B60A-CB395FA54D4D}" presName="tx1" presStyleLbl="revTx" presStyleIdx="1" presStyleCnt="4"/>
      <dgm:spPr/>
    </dgm:pt>
    <dgm:pt modelId="{68F3932F-A122-43D1-A718-D0C02FD97259}" type="pres">
      <dgm:prSet presAssocID="{58E9C0F9-1170-442C-B60A-CB395FA54D4D}" presName="vert1" presStyleCnt="0"/>
      <dgm:spPr/>
    </dgm:pt>
    <dgm:pt modelId="{A63BA138-7C08-4085-8483-17C50A7A9063}" type="pres">
      <dgm:prSet presAssocID="{4059924F-2BEB-4658-AEEE-C3A8DF50B690}" presName="thickLine" presStyleLbl="alignNode1" presStyleIdx="2" presStyleCnt="4"/>
      <dgm:spPr/>
    </dgm:pt>
    <dgm:pt modelId="{65FC260D-C7E2-4A17-BF65-458BD2B646A2}" type="pres">
      <dgm:prSet presAssocID="{4059924F-2BEB-4658-AEEE-C3A8DF50B690}" presName="horz1" presStyleCnt="0"/>
      <dgm:spPr/>
    </dgm:pt>
    <dgm:pt modelId="{D961094A-42C8-4E3C-A256-B6EAE96DA0BE}" type="pres">
      <dgm:prSet presAssocID="{4059924F-2BEB-4658-AEEE-C3A8DF50B690}" presName="tx1" presStyleLbl="revTx" presStyleIdx="2" presStyleCnt="4"/>
      <dgm:spPr/>
    </dgm:pt>
    <dgm:pt modelId="{0F9B6F0C-E3F1-4C02-A2EC-22EA58F2A802}" type="pres">
      <dgm:prSet presAssocID="{4059924F-2BEB-4658-AEEE-C3A8DF50B690}" presName="vert1" presStyleCnt="0"/>
      <dgm:spPr/>
    </dgm:pt>
    <dgm:pt modelId="{3C770585-A765-4FDE-AD13-C6F3FD85DC33}" type="pres">
      <dgm:prSet presAssocID="{70067AE7-178C-42F6-92C5-1A3460A6BB54}" presName="thickLine" presStyleLbl="alignNode1" presStyleIdx="3" presStyleCnt="4"/>
      <dgm:spPr/>
    </dgm:pt>
    <dgm:pt modelId="{827A051C-380F-4BAC-8BDD-4250665C1843}" type="pres">
      <dgm:prSet presAssocID="{70067AE7-178C-42F6-92C5-1A3460A6BB54}" presName="horz1" presStyleCnt="0"/>
      <dgm:spPr/>
    </dgm:pt>
    <dgm:pt modelId="{461A818C-650D-4BE5-B1E0-A778D064D808}" type="pres">
      <dgm:prSet presAssocID="{70067AE7-178C-42F6-92C5-1A3460A6BB54}" presName="tx1" presStyleLbl="revTx" presStyleIdx="3" presStyleCnt="4"/>
      <dgm:spPr/>
    </dgm:pt>
    <dgm:pt modelId="{3C93C38B-6B4A-4383-8938-3FE10FE7B76D}" type="pres">
      <dgm:prSet presAssocID="{70067AE7-178C-42F6-92C5-1A3460A6BB54}" presName="vert1" presStyleCnt="0"/>
      <dgm:spPr/>
    </dgm:pt>
  </dgm:ptLst>
  <dgm:cxnLst>
    <dgm:cxn modelId="{F9877142-D249-4F10-BF67-8DA0354E0EA1}" type="presOf" srcId="{58E9C0F9-1170-442C-B60A-CB395FA54D4D}" destId="{1A1D956F-E8FC-481D-8D33-0CEEBD88C655}" srcOrd="0" destOrd="0" presId="urn:microsoft.com/office/officeart/2008/layout/LinedList"/>
    <dgm:cxn modelId="{6D4B546C-9D59-46F2-BC3F-0F94B3F30BFF}" srcId="{CD6CE936-044E-483F-8E22-E866B23314EB}" destId="{0F88FC02-A71A-443C-847A-B2E794CB27AD}" srcOrd="0" destOrd="0" parTransId="{AC721F7F-C224-476A-84FE-4C606B2C84F9}" sibTransId="{D6017EF6-A032-442E-9E1E-ED7AE490C4AF}"/>
    <dgm:cxn modelId="{2532564C-E54B-489F-A41D-F311FE7AF651}" type="presOf" srcId="{4059924F-2BEB-4658-AEEE-C3A8DF50B690}" destId="{D961094A-42C8-4E3C-A256-B6EAE96DA0BE}" srcOrd="0" destOrd="0" presId="urn:microsoft.com/office/officeart/2008/layout/LinedList"/>
    <dgm:cxn modelId="{A3D06977-B9FC-4FAC-A735-45576F97FF4F}" srcId="{CD6CE936-044E-483F-8E22-E866B23314EB}" destId="{70067AE7-178C-42F6-92C5-1A3460A6BB54}" srcOrd="3" destOrd="0" parTransId="{C6F29287-26E0-4279-9835-F218C6BEAFE3}" sibTransId="{BD8358CD-65B0-4FF1-ABA1-F99432BEF779}"/>
    <dgm:cxn modelId="{25619859-8C58-4FBE-AFCA-7F8B5ADCE468}" type="presOf" srcId="{CD6CE936-044E-483F-8E22-E866B23314EB}" destId="{D96E11D7-B1EC-4AD4-A890-D04A8CD44E42}" srcOrd="0" destOrd="0" presId="urn:microsoft.com/office/officeart/2008/layout/LinedList"/>
    <dgm:cxn modelId="{522F1887-6686-4718-BD60-B25F8F2255C4}" srcId="{CD6CE936-044E-483F-8E22-E866B23314EB}" destId="{4059924F-2BEB-4658-AEEE-C3A8DF50B690}" srcOrd="2" destOrd="0" parTransId="{27B403E3-FA42-4626-BC0E-49258AC5A9B3}" sibTransId="{56F4130B-FB1B-413B-B9BA-8EFF8FEFA506}"/>
    <dgm:cxn modelId="{AFC8C58D-1E61-4D91-B4FB-7B4C5BE15738}" srcId="{CD6CE936-044E-483F-8E22-E866B23314EB}" destId="{58E9C0F9-1170-442C-B60A-CB395FA54D4D}" srcOrd="1" destOrd="0" parTransId="{1D992244-80DE-45CC-BE7A-41B72F955565}" sibTransId="{3D69D0D5-9D73-4364-8C66-BD0C58C7262A}"/>
    <dgm:cxn modelId="{BB70B298-25EE-44CE-9FD5-1678C49A029E}" type="presOf" srcId="{0F88FC02-A71A-443C-847A-B2E794CB27AD}" destId="{601B09D4-DB0B-477A-8B8C-D4872D287596}" srcOrd="0" destOrd="0" presId="urn:microsoft.com/office/officeart/2008/layout/LinedList"/>
    <dgm:cxn modelId="{85E2559B-4BDB-467A-9091-4C5598C514C7}" type="presOf" srcId="{70067AE7-178C-42F6-92C5-1A3460A6BB54}" destId="{461A818C-650D-4BE5-B1E0-A778D064D808}" srcOrd="0" destOrd="0" presId="urn:microsoft.com/office/officeart/2008/layout/LinedList"/>
    <dgm:cxn modelId="{1B938322-F9A8-4B7E-8520-23CD654EF1D6}" type="presParOf" srcId="{D96E11D7-B1EC-4AD4-A890-D04A8CD44E42}" destId="{BDD89955-3C7C-4561-801B-23CFD4D7CCE7}" srcOrd="0" destOrd="0" presId="urn:microsoft.com/office/officeart/2008/layout/LinedList"/>
    <dgm:cxn modelId="{1E218C80-A77A-449F-8270-F565A3107C29}" type="presParOf" srcId="{D96E11D7-B1EC-4AD4-A890-D04A8CD44E42}" destId="{315FEC0E-971C-4678-993A-5FC9A35D1FAD}" srcOrd="1" destOrd="0" presId="urn:microsoft.com/office/officeart/2008/layout/LinedList"/>
    <dgm:cxn modelId="{02A2E44A-0AB2-4D07-85BA-D1F15EB05143}" type="presParOf" srcId="{315FEC0E-971C-4678-993A-5FC9A35D1FAD}" destId="{601B09D4-DB0B-477A-8B8C-D4872D287596}" srcOrd="0" destOrd="0" presId="urn:microsoft.com/office/officeart/2008/layout/LinedList"/>
    <dgm:cxn modelId="{FC684257-F4C0-407A-B297-E5B3EDB7C0FB}" type="presParOf" srcId="{315FEC0E-971C-4678-993A-5FC9A35D1FAD}" destId="{4E40A39C-493B-4C25-A910-F5D705C91B76}" srcOrd="1" destOrd="0" presId="urn:microsoft.com/office/officeart/2008/layout/LinedList"/>
    <dgm:cxn modelId="{E1A21B61-F90A-47EB-982F-4621B0B455BF}" type="presParOf" srcId="{D96E11D7-B1EC-4AD4-A890-D04A8CD44E42}" destId="{AF4DBCA4-7E5A-4904-BAAB-B64F135AE7C3}" srcOrd="2" destOrd="0" presId="urn:microsoft.com/office/officeart/2008/layout/LinedList"/>
    <dgm:cxn modelId="{F4AFAE7B-9928-4A2B-9AC5-714DF0A67CEF}" type="presParOf" srcId="{D96E11D7-B1EC-4AD4-A890-D04A8CD44E42}" destId="{E2ADE51B-94C8-4D33-8365-07D0F93ED0C7}" srcOrd="3" destOrd="0" presId="urn:microsoft.com/office/officeart/2008/layout/LinedList"/>
    <dgm:cxn modelId="{D74AC7BF-70A4-48FE-9DFB-EF45E5B32620}" type="presParOf" srcId="{E2ADE51B-94C8-4D33-8365-07D0F93ED0C7}" destId="{1A1D956F-E8FC-481D-8D33-0CEEBD88C655}" srcOrd="0" destOrd="0" presId="urn:microsoft.com/office/officeart/2008/layout/LinedList"/>
    <dgm:cxn modelId="{D2255CD2-6696-41BC-8866-C8B7FF3CE1FB}" type="presParOf" srcId="{E2ADE51B-94C8-4D33-8365-07D0F93ED0C7}" destId="{68F3932F-A122-43D1-A718-D0C02FD97259}" srcOrd="1" destOrd="0" presId="urn:microsoft.com/office/officeart/2008/layout/LinedList"/>
    <dgm:cxn modelId="{4EAE0F15-1933-4186-BC85-1EBC1D5EFFB5}" type="presParOf" srcId="{D96E11D7-B1EC-4AD4-A890-D04A8CD44E42}" destId="{A63BA138-7C08-4085-8483-17C50A7A9063}" srcOrd="4" destOrd="0" presId="urn:microsoft.com/office/officeart/2008/layout/LinedList"/>
    <dgm:cxn modelId="{DCE3D678-D2A2-4078-8EFE-3E934B55E41C}" type="presParOf" srcId="{D96E11D7-B1EC-4AD4-A890-D04A8CD44E42}" destId="{65FC260D-C7E2-4A17-BF65-458BD2B646A2}" srcOrd="5" destOrd="0" presId="urn:microsoft.com/office/officeart/2008/layout/LinedList"/>
    <dgm:cxn modelId="{FC8FF252-D52D-4181-A23F-1BA38684C389}" type="presParOf" srcId="{65FC260D-C7E2-4A17-BF65-458BD2B646A2}" destId="{D961094A-42C8-4E3C-A256-B6EAE96DA0BE}" srcOrd="0" destOrd="0" presId="urn:microsoft.com/office/officeart/2008/layout/LinedList"/>
    <dgm:cxn modelId="{1FC17DEA-7432-490B-9BAF-AC85EFD1DB7D}" type="presParOf" srcId="{65FC260D-C7E2-4A17-BF65-458BD2B646A2}" destId="{0F9B6F0C-E3F1-4C02-A2EC-22EA58F2A802}" srcOrd="1" destOrd="0" presId="urn:microsoft.com/office/officeart/2008/layout/LinedList"/>
    <dgm:cxn modelId="{2A6DEB34-F7D0-4A02-A2D6-29AF756C100A}" type="presParOf" srcId="{D96E11D7-B1EC-4AD4-A890-D04A8CD44E42}" destId="{3C770585-A765-4FDE-AD13-C6F3FD85DC33}" srcOrd="6" destOrd="0" presId="urn:microsoft.com/office/officeart/2008/layout/LinedList"/>
    <dgm:cxn modelId="{563C896C-029B-4CDA-BD59-3A9DCE0314EC}" type="presParOf" srcId="{D96E11D7-B1EC-4AD4-A890-D04A8CD44E42}" destId="{827A051C-380F-4BAC-8BDD-4250665C1843}" srcOrd="7" destOrd="0" presId="urn:microsoft.com/office/officeart/2008/layout/LinedList"/>
    <dgm:cxn modelId="{F7D0C433-A6CE-4BF5-B3E4-BD486DBBA965}" type="presParOf" srcId="{827A051C-380F-4BAC-8BDD-4250665C1843}" destId="{461A818C-650D-4BE5-B1E0-A778D064D808}" srcOrd="0" destOrd="0" presId="urn:microsoft.com/office/officeart/2008/layout/LinedList"/>
    <dgm:cxn modelId="{9CD4DE78-432C-43BB-9936-AF9CFD1EE0E9}" type="presParOf" srcId="{827A051C-380F-4BAC-8BDD-4250665C1843}" destId="{3C93C38B-6B4A-4383-8938-3FE10FE7B76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726DA-1E7A-4E50-97A8-FF1100D8DF08}">
      <dsp:nvSpPr>
        <dsp:cNvPr id="0" name=""/>
        <dsp:cNvSpPr/>
      </dsp:nvSpPr>
      <dsp:spPr>
        <a:xfrm>
          <a:off x="691661" y="1683"/>
          <a:ext cx="1057253" cy="1057253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B01E6-D7A0-475B-BC34-CB9BB4710AA3}">
      <dsp:nvSpPr>
        <dsp:cNvPr id="0" name=""/>
        <dsp:cNvSpPr/>
      </dsp:nvSpPr>
      <dsp:spPr>
        <a:xfrm>
          <a:off x="916977" y="227000"/>
          <a:ext cx="606621" cy="6066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E848F-3FDC-46F3-9EA3-EAC059FF3AFC}">
      <dsp:nvSpPr>
        <dsp:cNvPr id="0" name=""/>
        <dsp:cNvSpPr/>
      </dsp:nvSpPr>
      <dsp:spPr>
        <a:xfrm>
          <a:off x="353686" y="1388246"/>
          <a:ext cx="1733203" cy="1337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Source dataset with labels and Target dataset without labels. </a:t>
          </a:r>
        </a:p>
      </dsp:txBody>
      <dsp:txXfrm>
        <a:off x="353686" y="1388246"/>
        <a:ext cx="1733203" cy="1337816"/>
      </dsp:txXfrm>
    </dsp:sp>
    <dsp:sp modelId="{AEDB4B09-FC9D-40E8-B89F-A718461780FF}">
      <dsp:nvSpPr>
        <dsp:cNvPr id="0" name=""/>
        <dsp:cNvSpPr/>
      </dsp:nvSpPr>
      <dsp:spPr>
        <a:xfrm>
          <a:off x="2728175" y="1683"/>
          <a:ext cx="1057253" cy="1057253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E9AE39-A0C5-451B-9CAF-29CFE93FC0EF}">
      <dsp:nvSpPr>
        <dsp:cNvPr id="0" name=""/>
        <dsp:cNvSpPr/>
      </dsp:nvSpPr>
      <dsp:spPr>
        <a:xfrm>
          <a:off x="2953491" y="227000"/>
          <a:ext cx="606621" cy="6066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B7F2C5-56B8-47E5-A141-EEA26277145F}">
      <dsp:nvSpPr>
        <dsp:cNvPr id="0" name=""/>
        <dsp:cNvSpPr/>
      </dsp:nvSpPr>
      <dsp:spPr>
        <a:xfrm>
          <a:off x="2390200" y="1388246"/>
          <a:ext cx="1733203" cy="1337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Unsupervised domain adaptation approach.</a:t>
          </a:r>
        </a:p>
      </dsp:txBody>
      <dsp:txXfrm>
        <a:off x="2390200" y="1388246"/>
        <a:ext cx="1733203" cy="1337816"/>
      </dsp:txXfrm>
    </dsp:sp>
    <dsp:sp modelId="{84C247AE-165E-449E-947A-C30562AEFCAA}">
      <dsp:nvSpPr>
        <dsp:cNvPr id="0" name=""/>
        <dsp:cNvSpPr/>
      </dsp:nvSpPr>
      <dsp:spPr>
        <a:xfrm>
          <a:off x="4764688" y="1683"/>
          <a:ext cx="1057253" cy="1057253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9E3CF7-F995-4D29-ADF4-680569A2E298}">
      <dsp:nvSpPr>
        <dsp:cNvPr id="0" name=""/>
        <dsp:cNvSpPr/>
      </dsp:nvSpPr>
      <dsp:spPr>
        <a:xfrm>
          <a:off x="4990005" y="227000"/>
          <a:ext cx="606621" cy="6066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A46B8D-141B-4D3C-BE09-99DF47C7E564}">
      <dsp:nvSpPr>
        <dsp:cNvPr id="0" name=""/>
        <dsp:cNvSpPr/>
      </dsp:nvSpPr>
      <dsp:spPr>
        <a:xfrm>
          <a:off x="4426714" y="1388246"/>
          <a:ext cx="1733203" cy="1337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Make the network learn feature representation of input image and use that information to reconstruct same image. </a:t>
          </a:r>
        </a:p>
      </dsp:txBody>
      <dsp:txXfrm>
        <a:off x="4426714" y="1388246"/>
        <a:ext cx="1733203" cy="1337816"/>
      </dsp:txXfrm>
    </dsp:sp>
    <dsp:sp modelId="{B9842B6A-BC47-4A10-BD2F-BCE14F578F86}">
      <dsp:nvSpPr>
        <dsp:cNvPr id="0" name=""/>
        <dsp:cNvSpPr/>
      </dsp:nvSpPr>
      <dsp:spPr>
        <a:xfrm>
          <a:off x="2728175" y="3159363"/>
          <a:ext cx="1057253" cy="1057253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2C930-91F1-474E-BFF0-2E883929E570}">
      <dsp:nvSpPr>
        <dsp:cNvPr id="0" name=""/>
        <dsp:cNvSpPr/>
      </dsp:nvSpPr>
      <dsp:spPr>
        <a:xfrm>
          <a:off x="2953491" y="3384679"/>
          <a:ext cx="606621" cy="60662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4D745-2AF1-4FF2-8F55-C6674BB96445}">
      <dsp:nvSpPr>
        <dsp:cNvPr id="0" name=""/>
        <dsp:cNvSpPr/>
      </dsp:nvSpPr>
      <dsp:spPr>
        <a:xfrm>
          <a:off x="2390200" y="4545925"/>
          <a:ext cx="1733203" cy="1337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Next impose domain alignment by forcing the network to learn features such that source features produce target like images when passed to the reconstruction module and vice-versa.</a:t>
          </a:r>
        </a:p>
      </dsp:txBody>
      <dsp:txXfrm>
        <a:off x="2390200" y="4545925"/>
        <a:ext cx="1733203" cy="1337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89955-3C7C-4561-801B-23CFD4D7CCE7}">
      <dsp:nvSpPr>
        <dsp:cNvPr id="0" name=""/>
        <dsp:cNvSpPr/>
      </dsp:nvSpPr>
      <dsp:spPr>
        <a:xfrm>
          <a:off x="0" y="0"/>
          <a:ext cx="651360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1B09D4-DB0B-477A-8B8C-D4872D287596}">
      <dsp:nvSpPr>
        <dsp:cNvPr id="0" name=""/>
        <dsp:cNvSpPr/>
      </dsp:nvSpPr>
      <dsp:spPr>
        <a:xfrm>
          <a:off x="0" y="0"/>
          <a:ext cx="6513603" cy="1471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Addressed the problem of  performing semantic  segmentation across different domain.</a:t>
          </a:r>
        </a:p>
      </dsp:txBody>
      <dsp:txXfrm>
        <a:off x="0" y="0"/>
        <a:ext cx="6513603" cy="1471356"/>
      </dsp:txXfrm>
    </dsp:sp>
    <dsp:sp modelId="{AF4DBCA4-7E5A-4904-BAAB-B64F135AE7C3}">
      <dsp:nvSpPr>
        <dsp:cNvPr id="0" name=""/>
        <dsp:cNvSpPr/>
      </dsp:nvSpPr>
      <dsp:spPr>
        <a:xfrm>
          <a:off x="0" y="1471356"/>
          <a:ext cx="651360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D956F-E8FC-481D-8D33-0CEEBD88C655}">
      <dsp:nvSpPr>
        <dsp:cNvPr id="0" name=""/>
        <dsp:cNvSpPr/>
      </dsp:nvSpPr>
      <dsp:spPr>
        <a:xfrm>
          <a:off x="0" y="1471356"/>
          <a:ext cx="6513603" cy="1471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Proposed approach reclines on adversarial approach.</a:t>
          </a:r>
        </a:p>
      </dsp:txBody>
      <dsp:txXfrm>
        <a:off x="0" y="1471356"/>
        <a:ext cx="6513603" cy="1471356"/>
      </dsp:txXfrm>
    </dsp:sp>
    <dsp:sp modelId="{A63BA138-7C08-4085-8483-17C50A7A9063}">
      <dsp:nvSpPr>
        <dsp:cNvPr id="0" name=""/>
        <dsp:cNvSpPr/>
      </dsp:nvSpPr>
      <dsp:spPr>
        <a:xfrm>
          <a:off x="0" y="2942712"/>
          <a:ext cx="651360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1094A-42C8-4E3C-A256-B6EAE96DA0BE}">
      <dsp:nvSpPr>
        <dsp:cNvPr id="0" name=""/>
        <dsp:cNvSpPr/>
      </dsp:nvSpPr>
      <dsp:spPr>
        <a:xfrm>
          <a:off x="0" y="2942713"/>
          <a:ext cx="6513603" cy="1471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Transfers the information of target distribution to learned embedding using generator-discriminator pair.</a:t>
          </a:r>
        </a:p>
      </dsp:txBody>
      <dsp:txXfrm>
        <a:off x="0" y="2942713"/>
        <a:ext cx="6513603" cy="1471356"/>
      </dsp:txXfrm>
    </dsp:sp>
    <dsp:sp modelId="{3C770585-A765-4FDE-AD13-C6F3FD85DC33}">
      <dsp:nvSpPr>
        <dsp:cNvPr id="0" name=""/>
        <dsp:cNvSpPr/>
      </dsp:nvSpPr>
      <dsp:spPr>
        <a:xfrm>
          <a:off x="0" y="4414069"/>
          <a:ext cx="65136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1A818C-650D-4BE5-B1E0-A778D064D808}">
      <dsp:nvSpPr>
        <dsp:cNvPr id="0" name=""/>
        <dsp:cNvSpPr/>
      </dsp:nvSpPr>
      <dsp:spPr>
        <a:xfrm>
          <a:off x="0" y="4414069"/>
          <a:ext cx="6513603" cy="1471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Extend approach over temporal inputs such as videos across different domains.</a:t>
          </a:r>
        </a:p>
      </dsp:txBody>
      <dsp:txXfrm>
        <a:off x="0" y="4414069"/>
        <a:ext cx="6513603" cy="1471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0C058-B5DB-42E4-B8A9-C9D852C81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944D5-4CF0-40B1-A6CD-F4888B7AB3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6E5DA-E759-4817-8040-C93054AC1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396B-429A-4DE4-9784-4A0DD9DAD44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53460-6271-47A8-B36C-B1D25366C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5E746-A3F1-4C32-BE89-40244A5E3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F7F7-FA38-4364-9717-4B762B5A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39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4AF18-1964-4A27-9B84-D3539CFB9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6086BE-A9EF-4FF1-9268-66D02A78DE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E6F64-F503-41C5-B98C-F715BB1A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396B-429A-4DE4-9784-4A0DD9DAD44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7F1E6-0674-40BF-8AEA-BB5D5CF9B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7F3B1-CD22-47BC-8A94-6D342C53A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F7F7-FA38-4364-9717-4B762B5A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0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647C40-5F64-4683-91E8-37BB74DFF4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BFB03C-564F-4E65-BC80-A912F294B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102DC-7498-4C53-9629-9204C8300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396B-429A-4DE4-9784-4A0DD9DAD44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3547F-D535-4C7D-970C-7B8E69EDD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0326A-DD41-4274-9C94-A99196A84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F7F7-FA38-4364-9717-4B762B5A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70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0A73C-F74A-43A9-AB63-C5AD464F9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35B01-CBF9-4735-A15D-9185FDEF8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A437B-61EC-4EBE-A7C1-D9A8B65FF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396B-429A-4DE4-9784-4A0DD9DAD44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76565-1DF4-46FE-B711-353C8E0C8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EF9F4-F2D3-49F4-B167-D529F452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F7F7-FA38-4364-9717-4B762B5A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2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2509F-FA6B-45EB-B6AB-8801E3C47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0BF53-30BC-4924-B28D-52DBB8491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B80E8-69BD-4401-BE77-815B9841D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396B-429A-4DE4-9784-4A0DD9DAD44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96B14-5FD9-4123-83BC-067A4C7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A80DC-5581-4C43-A986-F70BEA04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F7F7-FA38-4364-9717-4B762B5A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9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8E366-162F-4B85-A2BC-648FEFD6E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EB01C-24E7-4D21-92A1-108BC3CB29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EAD61-AD5B-4269-885F-48AED0460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F66E6-59A8-4731-A425-9DCD25E6E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396B-429A-4DE4-9784-4A0DD9DAD44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D1096-21A3-465E-B4FA-74B5F4F8C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41A40D-948E-477E-B46F-18F0F298A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F7F7-FA38-4364-9717-4B762B5A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76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C0A53-D63D-4E1E-9B49-79E0D4D78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B3ADB-968D-4224-A1CB-50EDAB08B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5E9390-AAD9-4CAF-BB7C-E35F32D8F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106A2C-2C4F-4A5A-ADA7-0B6FCC8775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4E94D9-C87A-41EB-8F39-4ADBC1BDE0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E21D6-BA86-4ABF-BC50-08C878FB5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396B-429A-4DE4-9784-4A0DD9DAD44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BCE49F-C23A-4B47-9F40-0933C6C8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F25774-35B1-4BF4-9599-2048134F4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F7F7-FA38-4364-9717-4B762B5A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8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AD589-2BB9-41CE-8DD5-E4C2203F6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0581ED-5D34-4B4C-BBE8-446C06606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396B-429A-4DE4-9784-4A0DD9DAD44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431883-1192-47C0-AEBC-D977FE3BB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9AE3B8-3DE9-4B85-9A79-312B6E0DA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F7F7-FA38-4364-9717-4B762B5A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45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D6697D-A057-4B3D-A340-54C538D3F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396B-429A-4DE4-9784-4A0DD9DAD44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ADE427-AB08-4445-8BF6-E815DD680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E0D03-F4E6-4AE1-861E-DE0E9C39D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F7F7-FA38-4364-9717-4B762B5A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00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4C9C5-0131-48E6-9234-EEB74594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3A089-9BCC-4832-801D-BCAD09DBB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35D328-6B4D-45F3-93E4-3C0F6436D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68FD3-6A4B-4826-B198-33E5BA0EB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396B-429A-4DE4-9784-4A0DD9DAD44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AE4D-F8A3-4C2A-8A24-EB5824ECB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9CB2B-6FBF-4811-A407-560248003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F7F7-FA38-4364-9717-4B762B5A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48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BB3EF-22B1-4E42-89BC-54471B67B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A35995-AC4D-4E7B-8FC6-DC823BACA0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33285-4672-4465-B9FB-07017B1F5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7FCB5-4DFC-48C3-9B1B-3A03871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396B-429A-4DE4-9784-4A0DD9DAD44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AE706-4D46-4B72-9FD1-5FB29D00A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1E7D9E-AF54-40B0-8B0A-CC05E642A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F7F7-FA38-4364-9717-4B762B5A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50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D8B510-10A9-4E6D-82D0-A6C5D3924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F3941-6FC8-4BCF-B909-5CCF6BC65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6C17C-9DF1-4D16-A9B5-1C15615CCE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F396B-429A-4DE4-9784-4A0DD9DAD44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EBB2F-9A9F-485B-A5C0-1F6B74A86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859E3-19F5-4D19-A43B-D25D15A24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FF7F7-FA38-4364-9717-4B762B5A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2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1711.06969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E39D68CA-5D19-4F13-B8F5-D38D891FB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05131"/>
            <a:ext cx="9144000" cy="762000"/>
          </a:xfrm>
        </p:spPr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https://arxiv.org/pdf/1711.06969.pdf</a:t>
            </a:r>
            <a:endParaRPr lang="en-US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88108-0188-4B23-B969-DAA2EFF6B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en-US" sz="4000" b="1" u="sng" dirty="0">
                <a:solidFill>
                  <a:schemeClr val="bg2"/>
                </a:solidFill>
              </a:rPr>
              <a:t>Learning From Synthetic Data: Addressing Domain Shift for Semantic Segmentation</a:t>
            </a:r>
          </a:p>
        </p:txBody>
      </p:sp>
    </p:spTree>
    <p:extLst>
      <p:ext uri="{BB962C8B-B14F-4D97-AF65-F5344CB8AC3E}">
        <p14:creationId xmlns:p14="http://schemas.microsoft.com/office/powerpoint/2010/main" val="529473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2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BDE9E2-92DF-4920-82B3-3D50E06BB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689103"/>
            <a:ext cx="10905066" cy="547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87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60A9B2-A37E-46C5-B13E-B4404E98F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EXPERIMENTS AND RESULTS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80B021-D932-4EFE-92AB-A61D161A5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898" y="1675227"/>
            <a:ext cx="9060204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37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F0660E-D3F2-41EF-9B63-043AA6328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CONCLUSION AND FUTURE WORK</a:t>
            </a:r>
            <a:endParaRPr lang="en-US" b="1" dirty="0">
              <a:solidFill>
                <a:srgbClr val="FFFFFF"/>
              </a:solidFill>
            </a:endParaRP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9C7B0E56-8E68-4AD6-A6B6-BF01A15AA6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28756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211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E6D303-25B8-4F28-A581-4C495C42D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 dirty="0"/>
              <a:t>PROPOSED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3FE09-E09B-45F4-B210-C7A66CAA5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en-US" sz="2000" dirty="0"/>
              <a:t>Idea is to utilize synthetic images to address domain shift in semantic segmentation.</a:t>
            </a:r>
          </a:p>
          <a:p>
            <a:r>
              <a:rPr lang="en-US" sz="2000" dirty="0"/>
              <a:t>Reclines on adversarial framework for domain adaptation approach.</a:t>
            </a:r>
          </a:p>
          <a:p>
            <a:r>
              <a:rPr lang="en-US" sz="2000" dirty="0"/>
              <a:t>Focus of the paper is to develop domain adaptation algorithm for semantic segmentation.</a:t>
            </a:r>
          </a:p>
          <a:p>
            <a:endParaRPr lang="en-US" sz="2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33839E-AF28-457A-B8E0-95692143D0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1" r="1" b="9806"/>
          <a:stretch/>
        </p:blipFill>
        <p:spPr>
          <a:xfrm>
            <a:off x="5224016" y="733231"/>
            <a:ext cx="5958333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36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3F45A-44AF-4B97-8155-8F9E679CB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DOMAIN SHIFT – DOMAIN ADAPTATION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F22F9DCA-EB95-4A45-B8E6-02D1E44C1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02" y="893812"/>
            <a:ext cx="3662730" cy="259138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83129EB-53DC-4BB8-91A2-77F078096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84" y="4293660"/>
            <a:ext cx="3662730" cy="24448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5D8AA-1789-4EB5-A8B1-55ABC1573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99889"/>
            <a:ext cx="5747187" cy="2987543"/>
          </a:xfrm>
        </p:spPr>
        <p:txBody>
          <a:bodyPr anchor="t">
            <a:normAutofit fontScale="92500"/>
          </a:bodyPr>
          <a:lstStyle/>
          <a:p>
            <a:r>
              <a:rPr lang="en-US" sz="1900" dirty="0">
                <a:solidFill>
                  <a:srgbClr val="FFFFFF"/>
                </a:solidFill>
              </a:rPr>
              <a:t>Build model (Self driving) to segment images based on car’s camera. Should predict what lies ahead.</a:t>
            </a:r>
          </a:p>
          <a:p>
            <a:r>
              <a:rPr lang="en-US" sz="1900" dirty="0">
                <a:solidFill>
                  <a:srgbClr val="FFFFFF"/>
                </a:solidFill>
              </a:rPr>
              <a:t>Model trained on annotated  NYC data set.</a:t>
            </a:r>
          </a:p>
          <a:p>
            <a:r>
              <a:rPr lang="en-US" sz="1900" dirty="0">
                <a:solidFill>
                  <a:srgbClr val="FFFFFF"/>
                </a:solidFill>
              </a:rPr>
              <a:t>Test On Manhattan streets, model works fine.</a:t>
            </a:r>
          </a:p>
          <a:p>
            <a:r>
              <a:rPr lang="en-US" sz="1900" dirty="0">
                <a:solidFill>
                  <a:srgbClr val="FFFFFF"/>
                </a:solidFill>
              </a:rPr>
              <a:t>Test model on Paris streets ,model fails.</a:t>
            </a:r>
          </a:p>
          <a:p>
            <a:r>
              <a:rPr lang="en-US" sz="1900" dirty="0">
                <a:solidFill>
                  <a:srgbClr val="FFFFFF"/>
                </a:solidFill>
              </a:rPr>
              <a:t>REASON: DOMAIN SHIFT . This is the case where input data changed while task domain(labels) remained same.</a:t>
            </a:r>
          </a:p>
          <a:p>
            <a:r>
              <a:rPr lang="en-US" sz="1900" dirty="0">
                <a:solidFill>
                  <a:srgbClr val="FFFFFF"/>
                </a:solidFill>
              </a:rPr>
              <a:t>SOLUTION: BUILD DOMAIN INVARIANT MODEL BY DOMAIN ADAPATATION APPROACH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67A404-619E-4D2A-AC24-8898AC9AD6E5}"/>
              </a:ext>
            </a:extLst>
          </p:cNvPr>
          <p:cNvSpPr txBox="1"/>
          <p:nvPr/>
        </p:nvSpPr>
        <p:spPr>
          <a:xfrm>
            <a:off x="1375038" y="104606"/>
            <a:ext cx="1876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MODEL TEST ON PARIS STREETS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7E536C-824C-49A3-A1ED-0DE3054A0F56}"/>
              </a:ext>
            </a:extLst>
          </p:cNvPr>
          <p:cNvSpPr txBox="1"/>
          <p:nvPr/>
        </p:nvSpPr>
        <p:spPr>
          <a:xfrm>
            <a:off x="1147051" y="3628068"/>
            <a:ext cx="2676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MODEL TEST ON NYC STREETS</a:t>
            </a:r>
          </a:p>
        </p:txBody>
      </p:sp>
    </p:spTree>
    <p:extLst>
      <p:ext uri="{BB962C8B-B14F-4D97-AF65-F5344CB8AC3E}">
        <p14:creationId xmlns:p14="http://schemas.microsoft.com/office/powerpoint/2010/main" val="685047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84DC02-F3DA-402A-9339-BB9BF6CE2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000000"/>
                </a:solidFill>
              </a:rPr>
              <a:t>CHALLENGE IN SEMANTIC SEGMENTATION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Database">
            <a:extLst>
              <a:ext uri="{FF2B5EF4-FFF2-40B4-BE49-F238E27FC236}">
                <a16:creationId xmlns:a16="http://schemas.microsoft.com/office/drawing/2014/main" id="{F0BD99B5-5B79-47A2-A8D5-913F98FDB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61246BE-C360-40CC-9027-D4C44EAEA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Involves obtaining pixel level labels , resulting huge amount of human effort  and time in annotating data </a:t>
            </a:r>
          </a:p>
          <a:p>
            <a:r>
              <a:rPr lang="en-US" sz="2000">
                <a:solidFill>
                  <a:srgbClr val="000000"/>
                </a:solidFill>
              </a:rPr>
              <a:t>Resulting lack of labeled data for training.</a:t>
            </a:r>
          </a:p>
          <a:p>
            <a:r>
              <a:rPr lang="en-US" sz="2000">
                <a:solidFill>
                  <a:srgbClr val="000000"/>
                </a:solidFill>
              </a:rPr>
              <a:t> Proposed  approach that addresses the above issues is the utility of synthetically generated data for training and addresses domain shift problem as well</a:t>
            </a:r>
          </a:p>
        </p:txBody>
      </p:sp>
    </p:spTree>
    <p:extLst>
      <p:ext uri="{BB962C8B-B14F-4D97-AF65-F5344CB8AC3E}">
        <p14:creationId xmlns:p14="http://schemas.microsoft.com/office/powerpoint/2010/main" val="3546266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CD97F-7F69-49BF-B7E3-F869E0B63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PROPOSED METHOD AND TECHNIQUE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C09F77F3-70DA-4FFA-AD2F-6D9860AC05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9229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9789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D2FC6B-5139-4ADF-838B-AE820AEDD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DISCRIPTION OF NETWORK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65682D7-17E1-4CD4-853E-AEB1C2DF8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47" y="2426818"/>
            <a:ext cx="5365956" cy="399763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7CC988-9878-45F6-868F-7CD5F7043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45073" y="3027558"/>
            <a:ext cx="5455917" cy="27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10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21DA0A-1B64-4188-B650-A1716C93E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b="1" dirty="0"/>
              <a:t>TREATMENT OF SOURCE AND TARGET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5C7DF9-0A9D-430C-8E56-21DB1A051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" y="889239"/>
            <a:ext cx="3425957" cy="50790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1AD56-967A-41A1-90E3-B134A9489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r>
              <a:rPr lang="en-US" sz="2000"/>
              <a:t>Input source data with source image and label pair to network. </a:t>
            </a:r>
          </a:p>
          <a:p>
            <a:r>
              <a:rPr lang="en-US" sz="2000"/>
              <a:t>Input target data with target image to network.</a:t>
            </a:r>
          </a:p>
          <a:p>
            <a:r>
              <a:rPr lang="en-US" sz="2000"/>
              <a:t>During target input C network is not active.</a:t>
            </a:r>
          </a:p>
        </p:txBody>
      </p:sp>
    </p:spTree>
    <p:extLst>
      <p:ext uri="{BB962C8B-B14F-4D97-AF65-F5344CB8AC3E}">
        <p14:creationId xmlns:p14="http://schemas.microsoft.com/office/powerpoint/2010/main" val="3361078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A5EE3-18DF-44BE-9A52-D8DFCB94B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ITERATIVE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FE26D-D3FA-490A-A135-946B8ACDB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each iteration randomly sampled </a:t>
            </a:r>
            <a:r>
              <a:rPr lang="en-US" dirty="0">
                <a:latin typeface="CMR10"/>
              </a:rPr>
              <a:t>(</a:t>
            </a:r>
            <a:r>
              <a:rPr lang="en-US" dirty="0" err="1">
                <a:latin typeface="CMMI10"/>
              </a:rPr>
              <a:t>X</a:t>
            </a:r>
            <a:r>
              <a:rPr lang="en-US" dirty="0" err="1">
                <a:latin typeface="CMMI7"/>
              </a:rPr>
              <a:t>s</a:t>
            </a:r>
            <a:r>
              <a:rPr lang="en-US" dirty="0">
                <a:latin typeface="CMMI10"/>
              </a:rPr>
              <a:t>; Y </a:t>
            </a:r>
            <a:r>
              <a:rPr lang="en-US" dirty="0" err="1">
                <a:latin typeface="CMMI7"/>
              </a:rPr>
              <a:t>s</a:t>
            </a:r>
            <a:r>
              <a:rPr lang="en-US" dirty="0" err="1">
                <a:latin typeface="CMMI10"/>
              </a:rPr>
              <a:t>;X</a:t>
            </a:r>
            <a:r>
              <a:rPr lang="en-US" dirty="0" err="1">
                <a:latin typeface="CMMI7"/>
              </a:rPr>
              <a:t>t</a:t>
            </a:r>
            <a:r>
              <a:rPr lang="en-US" dirty="0">
                <a:latin typeface="CMR10"/>
              </a:rPr>
              <a:t>) </a:t>
            </a:r>
            <a:r>
              <a:rPr lang="en-US" dirty="0">
                <a:latin typeface="NimbusRomNo9L-Regu"/>
              </a:rPr>
              <a:t>provided to the system. Then, the network blocks are updated iteratively in the following order:</a:t>
            </a:r>
          </a:p>
          <a:p>
            <a:r>
              <a:rPr lang="en-US" dirty="0">
                <a:latin typeface="NimbusRomNo9L-Regu"/>
              </a:rPr>
              <a:t>1. D-update :  </a:t>
            </a:r>
          </a:p>
          <a:p>
            <a:r>
              <a:rPr lang="en-US" dirty="0">
                <a:latin typeface="NimbusRomNo9L-Regu"/>
              </a:rPr>
              <a:t>2. G –Update : </a:t>
            </a:r>
          </a:p>
          <a:p>
            <a:r>
              <a:rPr lang="en-US" dirty="0">
                <a:latin typeface="NimbusRomNo9L-Regu"/>
              </a:rPr>
              <a:t>3. F-Update: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78D706-A592-48C8-8D6E-2225096B5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100" y="3200400"/>
            <a:ext cx="2628900" cy="30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577A4F-1384-40BF-AA8B-6416AA909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00" y="3714750"/>
            <a:ext cx="2981325" cy="419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C5E270-9DCD-4CD8-8D10-42C2AF6B4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962" y="4114800"/>
            <a:ext cx="446722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23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2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826FED3-7420-41D1-81F4-5C68D84A12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2065867"/>
            <a:ext cx="10905066" cy="272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11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408</Words>
  <Application>Microsoft Office PowerPoint</Application>
  <PresentationFormat>Widescreen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CMMI10</vt:lpstr>
      <vt:lpstr>CMMI7</vt:lpstr>
      <vt:lpstr>CMR10</vt:lpstr>
      <vt:lpstr>NimbusRomNo9L-Regu</vt:lpstr>
      <vt:lpstr>Office Theme</vt:lpstr>
      <vt:lpstr>Learning From Synthetic Data: Addressing Domain Shift for Semantic Segmentation</vt:lpstr>
      <vt:lpstr>PROPOSED IDEA</vt:lpstr>
      <vt:lpstr>DOMAIN SHIFT – DOMAIN ADAPTATION</vt:lpstr>
      <vt:lpstr>CHALLENGE IN SEMANTIC SEGMENTATION</vt:lpstr>
      <vt:lpstr>PROPOSED METHOD AND TECHNIQUE</vt:lpstr>
      <vt:lpstr>DISCRIPTION OF NETWORK</vt:lpstr>
      <vt:lpstr>TREATMENT OF SOURCE AND TARGET DATA</vt:lpstr>
      <vt:lpstr>ITERATIVE OPTIMIZATION</vt:lpstr>
      <vt:lpstr>PowerPoint Presentation</vt:lpstr>
      <vt:lpstr>PowerPoint Presentation</vt:lpstr>
      <vt:lpstr>EXPERIMENTS AND RESULTS</vt:lpstr>
      <vt:lpstr>CONCLUSION AND 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From Synthetic Data: Addressing Domain Shift for Semantic Segmentation</dc:title>
  <dc:creator>Triman kaur</dc:creator>
  <cp:lastModifiedBy>Triman kaur</cp:lastModifiedBy>
  <cp:revision>2</cp:revision>
  <dcterms:created xsi:type="dcterms:W3CDTF">2019-12-01T21:24:48Z</dcterms:created>
  <dcterms:modified xsi:type="dcterms:W3CDTF">2019-12-02T16:07:46Z</dcterms:modified>
</cp:coreProperties>
</file>